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77" r:id="rId2"/>
    <p:sldId id="274" r:id="rId3"/>
    <p:sldId id="275" r:id="rId4"/>
    <p:sldId id="280" r:id="rId5"/>
    <p:sldId id="279" r:id="rId6"/>
    <p:sldId id="281" r:id="rId7"/>
    <p:sldId id="282" r:id="rId8"/>
    <p:sldId id="283" r:id="rId9"/>
    <p:sldId id="28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o Pata" initials="M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193"/>
    <a:srgbClr val="432B3E"/>
    <a:srgbClr val="976A98"/>
    <a:srgbClr val="D52B1C"/>
    <a:srgbClr val="A31944"/>
    <a:srgbClr val="638CA4"/>
    <a:srgbClr val="14467B"/>
    <a:srgbClr val="E12E30"/>
    <a:srgbClr val="0099D5"/>
    <a:srgbClr val="90A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94507"/>
  </p:normalViewPr>
  <p:slideViewPr>
    <p:cSldViewPr snapToGrid="0" snapToObjects="1">
      <p:cViewPr varScale="1">
        <p:scale>
          <a:sx n="149" d="100"/>
          <a:sy n="149" d="100"/>
        </p:scale>
        <p:origin x="65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4EBA3-3934-524E-8A73-AFE6F14643AF}" type="datetimeFigureOut">
              <a:rPr lang="it-IT" smtClean="0"/>
              <a:t>25/09/22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49C6E-BA8E-8143-B34B-86127B909F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43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49C6E-BA8E-8143-B34B-86127B909F6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5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2BD009E0-D265-0B4B-8FCA-D4EF994EB27B}"/>
              </a:ext>
            </a:extLst>
          </p:cNvPr>
          <p:cNvSpPr/>
          <p:nvPr userDrawn="1"/>
        </p:nvSpPr>
        <p:spPr>
          <a:xfrm>
            <a:off x="2495708" y="4313027"/>
            <a:ext cx="4152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Un servizio di aggiornamento scientifico</a:t>
            </a:r>
            <a:b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it-IT" sz="900" dirty="0"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realizzato con un contributo educazionale non condizionante di</a:t>
            </a:r>
            <a:endParaRPr lang="it-IT" sz="900" dirty="0">
              <a:effectLst/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DE552B8-F3E9-1743-83FF-793FFE19D42B}"/>
              </a:ext>
            </a:extLst>
          </p:cNvPr>
          <p:cNvSpPr/>
          <p:nvPr userDrawn="1"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0BCE9BA-35DF-95FE-AB57-7D27306C5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06" t="18880" r="6580" b="17314"/>
          <a:stretch/>
        </p:blipFill>
        <p:spPr>
          <a:xfrm>
            <a:off x="3918941" y="4630989"/>
            <a:ext cx="1306119" cy="396968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8B635E8-5CC7-8D41-ADD5-A895ECB7744D}"/>
              </a:ext>
            </a:extLst>
          </p:cNvPr>
          <p:cNvSpPr/>
          <p:nvPr userDrawn="1"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0224E9A-D2AE-8889-9BF6-BCD012EDA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53094" cy="1802015"/>
          </a:xfrm>
          <a:prstGeom prst="rect">
            <a:avLst/>
          </a:prstGeom>
        </p:spPr>
      </p:pic>
      <p:sp>
        <p:nvSpPr>
          <p:cNvPr id="4" name="Triangolo 3">
            <a:extLst>
              <a:ext uri="{FF2B5EF4-FFF2-40B4-BE49-F238E27FC236}">
                <a16:creationId xmlns:a16="http://schemas.microsoft.com/office/drawing/2014/main" id="{A509DD4A-9B79-F6FE-71DC-295AB08C0E96}"/>
              </a:ext>
            </a:extLst>
          </p:cNvPr>
          <p:cNvSpPr/>
          <p:nvPr userDrawn="1"/>
        </p:nvSpPr>
        <p:spPr>
          <a:xfrm>
            <a:off x="4269850" y="1616916"/>
            <a:ext cx="604300" cy="1855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BB7CCB5-3A9D-4DD3-6649-2F107215EE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25170" y="1868367"/>
            <a:ext cx="1493660" cy="281317"/>
          </a:xfrm>
          <a:prstGeom prst="rect">
            <a:avLst/>
          </a:prstGeom>
        </p:spPr>
      </p:pic>
      <p:pic>
        <p:nvPicPr>
          <p:cNvPr id="10" name="Immagine 9" descr="Immagine che contiene testo, segnale&#10;&#10;Descrizione generata automaticamente">
            <a:extLst>
              <a:ext uri="{FF2B5EF4-FFF2-40B4-BE49-F238E27FC236}">
                <a16:creationId xmlns:a16="http://schemas.microsoft.com/office/drawing/2014/main" id="{436A7F57-D513-8AB3-3330-48CCC642C8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41550" y="2411946"/>
            <a:ext cx="4660900" cy="167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59" y="2595892"/>
            <a:ext cx="7796720" cy="40193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5029C74-8FA8-8645-B96F-3E4AABC53F53}"/>
              </a:ext>
            </a:extLst>
          </p:cNvPr>
          <p:cNvSpPr/>
          <p:nvPr userDrawn="1"/>
        </p:nvSpPr>
        <p:spPr>
          <a:xfrm>
            <a:off x="-9427" y="4922524"/>
            <a:ext cx="91800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70EBCEE-B5E3-4644-960A-A6AC416C6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F1E87B41-3501-1743-BD32-D43DE7453B3B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A0DBD3-2D76-61A3-83C2-802067C352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46797D3-B613-8A97-22B1-00D525CA5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</p:spPr>
      </p:pic>
      <p:pic>
        <p:nvPicPr>
          <p:cNvPr id="8" name="Immagine 7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7254C90C-CA36-F7E4-182C-CE801946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>
            <a:off x="4063116" y="551929"/>
            <a:ext cx="1017768" cy="82737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736498A3-5ACF-751E-EA7A-9BB931E46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563" t="-18467" r="1641"/>
          <a:stretch/>
        </p:blipFill>
        <p:spPr>
          <a:xfrm>
            <a:off x="3077155" y="1315031"/>
            <a:ext cx="2989690" cy="25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2203DD-56AB-F3DA-AFDB-64BB95FAE8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263505"/>
          </a:xfrm>
        </p:spPr>
        <p:txBody>
          <a:bodyPr/>
          <a:lstStyle>
            <a:lvl1pPr>
              <a:buClr>
                <a:srgbClr val="A31944"/>
              </a:buCl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31944"/>
              </a:buClr>
              <a:defRPr sz="17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A31944"/>
              </a:buCl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A31944"/>
              </a:buClr>
              <a:defRPr sz="1100">
                <a:latin typeface="Calibri" panose="020F0502020204030204" pitchFamily="34" charset="0"/>
                <a:cs typeface="Calibri" panose="020F0502020204030204" pitchFamily="34" charset="0"/>
              </a:defRPr>
            </a:lvl4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</a:t>
            </a:r>
            <a:r>
              <a:rPr lang="it-IT" dirty="0" err="1"/>
              <a:t>livell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A25DD1E9-603A-F244-BDF0-DB9FE565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183" y="4956790"/>
            <a:ext cx="831424" cy="144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2305A19E-AB4B-374B-B09E-7E1FD05D3999}"/>
              </a:ext>
            </a:extLst>
          </p:cNvPr>
          <p:cNvSpPr/>
          <p:nvPr userDrawn="1"/>
        </p:nvSpPr>
        <p:spPr>
          <a:xfrm>
            <a:off x="3554519" y="4930799"/>
            <a:ext cx="10363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0" algn="r">
              <a:tabLst/>
            </a:pPr>
            <a:r>
              <a:rPr lang="it-IT" sz="800" dirty="0">
                <a:solidFill>
                  <a:schemeClr val="bg1"/>
                </a:solidFill>
              </a:rPr>
              <a:t>Powered by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DC40AC1-91AF-6A7D-E7F3-A4E1AB79A8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478" y="55436"/>
            <a:ext cx="897344" cy="176401"/>
          </a:xfrm>
          <a:prstGeom prst="rect">
            <a:avLst/>
          </a:prstGeom>
        </p:spPr>
      </p:pic>
      <p:pic>
        <p:nvPicPr>
          <p:cNvPr id="4" name="Immagine 3" descr="Immagine che contiene fiore, pianta, grafica vettoriale&#10;&#10;Descrizione generata automaticamente">
            <a:extLst>
              <a:ext uri="{FF2B5EF4-FFF2-40B4-BE49-F238E27FC236}">
                <a16:creationId xmlns:a16="http://schemas.microsoft.com/office/drawing/2014/main" id="{99A41C38-E876-C46C-B55A-16689BC85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478D143-A5EC-2EEC-A481-24C7A1168D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56607" y="69721"/>
            <a:ext cx="3222685" cy="2127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rgbClr val="0376AF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Clr>
          <a:srgbClr val="0376AF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lancet.com/journals/lanonc/article/PIIS1470-2045(20)30112-1/fulltext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2675231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linicaltrials.gov/ct2/show/NCT02675231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>
            <a:extLst>
              <a:ext uri="{FF2B5EF4-FFF2-40B4-BE49-F238E27FC236}">
                <a16:creationId xmlns:a16="http://schemas.microsoft.com/office/drawing/2014/main" id="{E51CED3C-E2B4-9943-B421-A6176C2DC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80079"/>
            <a:ext cx="9144000" cy="22817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it-IT" dirty="0" err="1"/>
              <a:t>monarcHER</a:t>
            </a:r>
            <a:r>
              <a:rPr lang="it-IT" dirty="0"/>
              <a:t>, studio randomizzato, in aperto, di fase II:</a:t>
            </a:r>
            <a:br>
              <a:rPr lang="it-IT" dirty="0"/>
            </a:br>
            <a:r>
              <a:rPr lang="it-IT" dirty="0"/>
              <a:t>dati finali di sopravvivenza globale</a:t>
            </a:r>
            <a:br>
              <a:rPr lang="it-IT" dirty="0"/>
            </a:br>
            <a:r>
              <a:rPr lang="it-IT" dirty="0"/>
              <a:t>per abemaciclib più trastuzumab</a:t>
            </a:r>
            <a:br>
              <a:rPr lang="it-IT" dirty="0"/>
            </a:br>
            <a:r>
              <a:rPr lang="it-IT" dirty="0"/>
              <a:t>± fulvestrant rispetto a trastuzumab + chemioterapia</a:t>
            </a:r>
          </a:p>
          <a:p>
            <a:pPr>
              <a:spcBef>
                <a:spcPts val="0"/>
              </a:spcBef>
            </a:pPr>
            <a:r>
              <a:rPr lang="it-IT" dirty="0"/>
              <a:t>in pazienti con carcinoma mammario avanzato HR+/HER2+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4FB0BFB-F32D-6745-A2C5-59BD71B7DD8F}"/>
              </a:ext>
            </a:extLst>
          </p:cNvPr>
          <p:cNvSpPr/>
          <p:nvPr/>
        </p:nvSpPr>
        <p:spPr>
          <a:xfrm>
            <a:off x="0" y="4108861"/>
            <a:ext cx="9143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effectLst/>
                <a:ea typeface="Calibri" panose="020F0502020204030204" pitchFamily="34" charset="0"/>
              </a:rPr>
              <a:t>Presentato da: </a:t>
            </a:r>
            <a:r>
              <a:rPr lang="it-IT" sz="1800" b="1" dirty="0">
                <a:effectLst/>
                <a:ea typeface="Calibri" panose="020F0502020204030204" pitchFamily="34" charset="0"/>
              </a:rPr>
              <a:t>Fabrice André</a:t>
            </a:r>
            <a:r>
              <a:rPr lang="it-IT" sz="1800" dirty="0">
                <a:effectLst/>
                <a:ea typeface="Calibri" panose="020F0502020204030204" pitchFamily="34" charset="0"/>
              </a:rPr>
              <a:t>*, et al.</a:t>
            </a:r>
          </a:p>
          <a:p>
            <a:pPr algn="ctr"/>
            <a:r>
              <a:rPr lang="it-IT" sz="1400" dirty="0">
                <a:effectLst/>
                <a:ea typeface="Calibri" panose="020F0502020204030204" pitchFamily="34" charset="0"/>
              </a:rPr>
              <a:t>*</a:t>
            </a:r>
            <a:r>
              <a:rPr lang="it-IT" sz="1400" dirty="0" err="1">
                <a:effectLst/>
                <a:ea typeface="Calibri" panose="020F0502020204030204" pitchFamily="34" charset="0"/>
              </a:rPr>
              <a:t>Breast</a:t>
            </a:r>
            <a:r>
              <a:rPr lang="it-IT" sz="1400" dirty="0">
                <a:effectLst/>
                <a:ea typeface="Calibri" panose="020F0502020204030204" pitchFamily="34" charset="0"/>
              </a:rPr>
              <a:t> Cancer Unit, </a:t>
            </a:r>
            <a:r>
              <a:rPr lang="it-IT" sz="1400" dirty="0" err="1">
                <a:effectLst/>
                <a:ea typeface="Calibri" panose="020F0502020204030204" pitchFamily="34" charset="0"/>
              </a:rPr>
              <a:t>Medical</a:t>
            </a:r>
            <a:r>
              <a:rPr lang="it-IT" sz="1400" dirty="0">
                <a:effectLst/>
                <a:ea typeface="Calibri" panose="020F0502020204030204" pitchFamily="34" charset="0"/>
              </a:rPr>
              <a:t> </a:t>
            </a:r>
            <a:r>
              <a:rPr lang="it-IT" sz="1400" dirty="0" err="1">
                <a:effectLst/>
                <a:ea typeface="Calibri" panose="020F0502020204030204" pitchFamily="34" charset="0"/>
              </a:rPr>
              <a:t>Oncology</a:t>
            </a:r>
            <a:r>
              <a:rPr lang="it-IT" sz="1400" dirty="0">
                <a:effectLst/>
                <a:ea typeface="Calibri" panose="020F0502020204030204" pitchFamily="34" charset="0"/>
              </a:rPr>
              <a:t> Department, Gustave </a:t>
            </a:r>
            <a:r>
              <a:rPr lang="it-IT" sz="1400" dirty="0" err="1">
                <a:effectLst/>
                <a:ea typeface="Calibri" panose="020F0502020204030204" pitchFamily="34" charset="0"/>
              </a:rPr>
              <a:t>Roussy</a:t>
            </a:r>
            <a:r>
              <a:rPr lang="it-IT" sz="1400" dirty="0">
                <a:effectLst/>
                <a:ea typeface="Calibri" panose="020F0502020204030204" pitchFamily="34" charset="0"/>
              </a:rPr>
              <a:t> - Cancer Campus, </a:t>
            </a:r>
            <a:r>
              <a:rPr lang="it-IT" sz="1400" dirty="0" err="1">
                <a:effectLst/>
                <a:ea typeface="Calibri" panose="020F0502020204030204" pitchFamily="34" charset="0"/>
              </a:rPr>
              <a:t>Villejuif</a:t>
            </a:r>
            <a:r>
              <a:rPr lang="it-IT" sz="1400" dirty="0">
                <a:effectLst/>
                <a:ea typeface="Calibri" panose="020F0502020204030204" pitchFamily="34" charset="0"/>
              </a:rPr>
              <a:t>, France</a:t>
            </a:r>
          </a:p>
        </p:txBody>
      </p:sp>
    </p:spTree>
    <p:extLst>
      <p:ext uri="{BB962C8B-B14F-4D97-AF65-F5344CB8AC3E}">
        <p14:creationId xmlns:p14="http://schemas.microsoft.com/office/powerpoint/2010/main" val="409303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8173518" cy="33480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1600" dirty="0" err="1"/>
              <a:t>monarcHER</a:t>
            </a:r>
            <a:r>
              <a:rPr lang="it-IT" sz="1600" dirty="0"/>
              <a:t> è uno studio randomizzato, in aperto, di fase II, che ha precedentemente dimostrato un miglioramento significativo della sopravvivenza libera da progressione (PFS) – l’endpoint primario – con abemaciclib in associazione a fulvestrant e trastuzumab rispetto a trastuzumab + chemioterapia in pazienti con carcinoma mammario avanzato (ABC) HR+/HER2+ e un’anamnesi di progressione di malattia ad almeno 2 linee di trattamento sistemico. Sono qui presentati i risultati di sopravvivenza globale (OS) emersi dall’analisi finale dello studio.</a:t>
            </a:r>
          </a:p>
          <a:p>
            <a:pPr>
              <a:lnSpc>
                <a:spcPct val="120000"/>
              </a:lnSpc>
            </a:pPr>
            <a:r>
              <a:rPr lang="it-IT" sz="1600" dirty="0"/>
              <a:t>A un follow-up mediano di 53 mesi, dopo 50 eventi di decesso nel braccio A (abemaciclib, fulvestrant, trastuzumab), 54 nel braccio B (abemaciclib, trastuzumab) e 53 nel braccio C (trastuzumab, chemioterapia), l’OS mediana è risultata numericamente superiore per A vs C e B vs C, con un guadagno clinicamente, seppur non statisticamente significativo di circa 10 mesi. Il beneficio è stato confermato in tutti i sottogruppi prespecificati.</a:t>
            </a:r>
          </a:p>
          <a:p>
            <a:pPr>
              <a:lnSpc>
                <a:spcPct val="120000"/>
              </a:lnSpc>
            </a:pPr>
            <a:endParaRPr lang="it-IT" sz="16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212455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03EC0749-7153-DE41-BD62-C28361497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8173518" cy="3348062"/>
          </a:xfrm>
        </p:spPr>
        <p:txBody>
          <a:bodyPr>
            <a:normAutofit/>
          </a:bodyPr>
          <a:lstStyle/>
          <a:p>
            <a:r>
              <a:rPr lang="it-IT" sz="180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risultati aggiornati di PFS e sicurezza sono stati coerenti con l’analisi primaria; in particolare, la tossicità di abemaciclib è stata giudicata accettabile.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 complesso, i dati presentati suggeriscono che un regime senza chemioterapia con abemaciclib + trastuzumab ± fulvestrant potrebbe rappresentare una valida alternativa in pazienti selezionate con ABC endocrino-sensibile HER2+, un </a:t>
            </a:r>
            <a:r>
              <a:rPr lang="it-IT" sz="180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setting</a:t>
            </a:r>
            <a:r>
              <a:rPr lang="it-IT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di malattia che dispone di un numero limitato di opzioni terapeutiche.</a:t>
            </a:r>
            <a:endParaRPr lang="it-IT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25A7332-9A05-FF43-9909-628E27D2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MESSAGGI CHIAVE</a:t>
            </a:r>
          </a:p>
        </p:txBody>
      </p:sp>
    </p:spTree>
    <p:extLst>
      <p:ext uri="{BB962C8B-B14F-4D97-AF65-F5344CB8AC3E}">
        <p14:creationId xmlns:p14="http://schemas.microsoft.com/office/powerpoint/2010/main" val="460147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Come è stato condotto questo studio?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</a:t>
            </a:r>
            <a:r>
              <a:rPr lang="it-IT" sz="16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monarcHER</a:t>
            </a:r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it-IT" sz="1600" u="none" strike="noStrike" dirty="0" err="1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Tolaney</a:t>
            </a:r>
            <a:r>
              <a:rPr lang="it-IT" sz="1600" u="none" strike="noStrike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 et al. Lancet </a:t>
            </a:r>
            <a:r>
              <a:rPr lang="it-IT" sz="1600" u="none" strike="noStrike" dirty="0" err="1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Oncol</a:t>
            </a:r>
            <a:r>
              <a:rPr lang="it-IT" sz="1600" u="none" strike="noStrike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 2020</a:t>
            </a:r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abemaciclib – un inibitore selettivo delle chinasi CDK4/6 a somministrazione orale</a:t>
            </a:r>
            <a:r>
              <a:rPr lang="it-IT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ha prodotto un miglioramento significativo della sopravvivenza libera da progressione (PFS) nel carcinoma mammario avanzato (ABC; in recidiva loco-regionale o metastatico) HR+/HER2+ quando combinato a fulvestrant e trastuzumab, rispetto a trastuzumab più chemioterapia.</a:t>
            </a:r>
            <a:endParaRPr lang="it-IT" sz="16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questa sede, vengono presentati i risultati di sopravvivenza globale (OS) emersi dall’analisi finale prespecificata.</a:t>
            </a:r>
            <a:endParaRPr lang="it-IT" sz="1600" dirty="0"/>
          </a:p>
          <a:p>
            <a:pPr>
              <a:lnSpc>
                <a:spcPct val="120000"/>
              </a:lnSpc>
            </a:pPr>
            <a:endParaRPr lang="it-IT" sz="140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546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3EE6C81-5CC4-39E0-D709-FB8E4F298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i="1" dirty="0"/>
              <a:t>Cosa c’è di noto su questo argomento?</a:t>
            </a:r>
            <a:endParaRPr lang="it-IT" sz="1800" dirty="0"/>
          </a:p>
          <a:p>
            <a:r>
              <a:rPr lang="it-IT" sz="1800" dirty="0" err="1"/>
              <a:t>monarcHER</a:t>
            </a:r>
            <a:r>
              <a:rPr lang="it-IT" sz="1800" dirty="0"/>
              <a:t> (</a:t>
            </a:r>
            <a:r>
              <a:rPr lang="it-IT" sz="1800" dirty="0">
                <a:hlinkClick r:id="rId2"/>
              </a:rPr>
              <a:t>NCT02675231</a:t>
            </a:r>
            <a:r>
              <a:rPr lang="it-IT" sz="1800" dirty="0"/>
              <a:t>) è uno studio randomizzato, multicentrico, in aperto, di fase II.</a:t>
            </a:r>
          </a:p>
          <a:p>
            <a:r>
              <a:rPr lang="it-IT" sz="1800" dirty="0"/>
              <a:t>Il rapporto di randomizzazione previsto era di 1:1:1 per il braccio A (abemaciclib 150 mg PO due volte al giorno, trastuzumab EV, fulvestrant 500 mg IM), B (abemaciclib, trastuzumab) e C (trastuzumab, chemioterapia standard).</a:t>
            </a:r>
          </a:p>
          <a:p>
            <a:r>
              <a:rPr lang="it-IT" sz="1800" dirty="0"/>
              <a:t>I fattori di stratificazione erano il numero di regimi sistemici precedenti per ABC e la presenza di malattia misurabile.</a:t>
            </a:r>
          </a:p>
          <a:p>
            <a:r>
              <a:rPr lang="it-IT" sz="1800" dirty="0"/>
              <a:t>Lo studio prevedeva inoltre la conduzione di analisi esplorative dei biomarcatori, compresa una valutazione dei sottotipi intrinseci mediante </a:t>
            </a:r>
            <a:r>
              <a:rPr lang="it-IT" sz="1800" dirty="0" err="1"/>
              <a:t>RNAseq</a:t>
            </a:r>
            <a:r>
              <a:rPr lang="it-IT" sz="1800" dirty="0"/>
              <a:t>.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057994E7-8DC4-B9E2-B42D-84D54EFD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BACKGROUND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4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EB3C9E4-962A-DBFE-6699-B3AAC12A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369218"/>
            <a:ext cx="8130789" cy="346770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Cosa aggiunge questo studio?</a:t>
            </a:r>
            <a:endParaRPr lang="it-IT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9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Alla data di </a:t>
            </a:r>
            <a:r>
              <a:rPr lang="it-IT" sz="19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cut</a:t>
            </a:r>
            <a:r>
              <a:rPr lang="it-IT" sz="19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-off dei dati (31 marzo 2022), 157 delle 237 pazienti arruolate erano decedute, 50 (63%) nel braccio A, 54 (68%) nel braccio B e 53 (67%) nel braccio C.</a:t>
            </a:r>
            <a:endParaRPr lang="it-IT" sz="19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9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 follow-up mediano era di 52,9 mesi.</a:t>
            </a:r>
            <a:endParaRPr lang="it-IT" sz="19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9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L’OS mediana è risultata pari a 30,3 mesi nel braccio A, 31,43 mesi nel braccio B e 22,7 mesi nel braccio C (A vs C: HR 0,75 [IC 95% 0,47-1,21]; valore </a:t>
            </a:r>
            <a:r>
              <a:rPr lang="it-IT" sz="19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9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bilaterale nominale 0,243; B vs C: HR 0,73 [IC 95% 0,46-1,15]; valore </a:t>
            </a:r>
            <a:r>
              <a:rPr lang="it-IT" sz="19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it-IT" sz="19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bilaterale nominale 0,177).</a:t>
            </a:r>
            <a:endParaRPr lang="it-IT" sz="19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9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Nelle analisi esplorative </a:t>
            </a:r>
            <a:r>
              <a:rPr lang="it-IT" sz="19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RNAseq</a:t>
            </a:r>
            <a:r>
              <a:rPr lang="it-IT" sz="19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 sottotipi luminali sono stati associati a un prolungamento della PFS (8,6 vs 5,4 mesi [HR 0,54, IC 95% 0,38-0,79]) e dell’OS (31,7 vs 19,7 mesi [HR 0,68, IC 95% 0,46-1]) rispetto ai non-luminali.</a:t>
            </a:r>
            <a:endParaRPr lang="it-IT" sz="19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9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 risultati aggiornati di PFS e sicurezza sono apparsi coerenti con gli esiti dell’analisi primaria (</a:t>
            </a:r>
            <a:r>
              <a:rPr lang="it-IT" sz="19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cut</a:t>
            </a:r>
            <a:r>
              <a:rPr lang="it-IT" sz="19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-off dei dati, 8 aprile 2019).</a:t>
            </a:r>
            <a:endParaRPr lang="it-IT" sz="19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59B9E04-870B-B8FA-6636-5642944B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</a:t>
            </a:r>
          </a:p>
        </p:txBody>
      </p:sp>
    </p:spTree>
    <p:extLst>
      <p:ext uri="{BB962C8B-B14F-4D97-AF65-F5344CB8AC3E}">
        <p14:creationId xmlns:p14="http://schemas.microsoft.com/office/powerpoint/2010/main" val="131310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83B7ADA-A97F-CBA9-419C-F1F1BAD66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47624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19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Qual è l’impatto di questo studio sulla pratica clinica?</a:t>
            </a:r>
            <a:endParaRPr lang="it-IT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1700" dirty="0">
                <a:effectLst/>
                <a:latin typeface="+mn-lt"/>
                <a:ea typeface="Calibri" panose="020F0502020204030204" pitchFamily="34" charset="0"/>
              </a:rPr>
              <a:t>Abemaciclib più trastuzumab ± fulvestrant ha prodotto un aumento numerico dell’OS in donne con ABC HR+/HER2+ rispetto alla chemioterapia più trastuzumab.</a:t>
            </a:r>
          </a:p>
          <a:p>
            <a:pPr>
              <a:lnSpc>
                <a:spcPct val="120000"/>
              </a:lnSpc>
            </a:pPr>
            <a:r>
              <a:rPr lang="it-IT" sz="1700" dirty="0">
                <a:effectLst/>
                <a:latin typeface="+mn-lt"/>
                <a:ea typeface="Calibri" panose="020F0502020204030204" pitchFamily="34" charset="0"/>
              </a:rPr>
              <a:t>Il profilo di sicurezza è risultato coerente con la tossicità nota di abemaciclib ed è stato giudicato tollerabile.</a:t>
            </a:r>
          </a:p>
          <a:p>
            <a:pPr>
              <a:lnSpc>
                <a:spcPct val="120000"/>
              </a:lnSpc>
            </a:pPr>
            <a:r>
              <a:rPr lang="it-IT" sz="1700" dirty="0">
                <a:effectLst/>
                <a:latin typeface="+mn-lt"/>
                <a:ea typeface="Calibri" panose="020F0502020204030204" pitchFamily="34" charset="0"/>
              </a:rPr>
              <a:t>In un’analisi esplorativa, i sottotipi luminali sono stati associati a mediane di PFS e OS più lunghe rispetto ai non-luminali.</a:t>
            </a:r>
          </a:p>
          <a:p>
            <a:pPr marL="0" indent="0">
              <a:lnSpc>
                <a:spcPct val="120000"/>
              </a:lnSpc>
              <a:buNone/>
            </a:pPr>
            <a:endParaRPr lang="it-IT" sz="17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700" b="1" dirty="0">
                <a:effectLst/>
                <a:latin typeface="+mn-lt"/>
                <a:ea typeface="Calibri" panose="020F0502020204030204" pitchFamily="34" charset="0"/>
              </a:rPr>
              <a:t>Clinical trial </a:t>
            </a:r>
            <a:r>
              <a:rPr lang="en-US" sz="1700" b="1" dirty="0" err="1">
                <a:effectLst/>
                <a:latin typeface="+mn-lt"/>
                <a:ea typeface="Calibri" panose="020F0502020204030204" pitchFamily="34" charset="0"/>
              </a:rPr>
              <a:t>identi</a:t>
            </a:r>
            <a:r>
              <a:rPr lang="it-IT" sz="1700" b="1" dirty="0" err="1">
                <a:effectLst/>
                <a:latin typeface="+mn-lt"/>
                <a:ea typeface="Calibri" panose="020F0502020204030204" pitchFamily="34" charset="0"/>
              </a:rPr>
              <a:t>ﬁ</a:t>
            </a:r>
            <a:r>
              <a:rPr lang="en-US" sz="1700" b="1" dirty="0">
                <a:effectLst/>
                <a:latin typeface="+mn-lt"/>
                <a:ea typeface="Calibri" panose="020F0502020204030204" pitchFamily="34" charset="0"/>
              </a:rPr>
              <a:t>cation: </a:t>
            </a:r>
            <a:r>
              <a:rPr lang="en-US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NCT02675231</a:t>
            </a:r>
            <a:r>
              <a:rPr lang="en-US" sz="1800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t-IT" sz="1700" dirty="0">
              <a:latin typeface="+mn-lt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C0F05284-477D-2E06-495C-EBC32A94E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 E PROSPETTIVE</a:t>
            </a:r>
          </a:p>
        </p:txBody>
      </p:sp>
    </p:spTree>
    <p:extLst>
      <p:ext uri="{BB962C8B-B14F-4D97-AF65-F5344CB8AC3E}">
        <p14:creationId xmlns:p14="http://schemas.microsoft.com/office/powerpoint/2010/main" val="120736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5692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797</Words>
  <Application>Microsoft Macintosh PowerPoint</Application>
  <PresentationFormat>Presentazione su schermo (16:9)</PresentationFormat>
  <Paragraphs>35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Presentazione standard di PowerPoint</vt:lpstr>
      <vt:lpstr>MESSAGGI CHIAVE</vt:lpstr>
      <vt:lpstr>MESSAGGI CHIAVE</vt:lpstr>
      <vt:lpstr>BACKGROUND</vt:lpstr>
      <vt:lpstr>BACKGROUND</vt:lpstr>
      <vt:lpstr>RISULTATI</vt:lpstr>
      <vt:lpstr>CONCLUSIONI E PROSPETTIVE</vt:lpstr>
      <vt:lpstr>Presentazione standard di PowerPoint</vt:lpstr>
    </vt:vector>
  </TitlesOfParts>
  <Manager/>
  <Company>Infomedica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ESMO22 | BC | CDK4/6i</dc:title>
  <dc:subject/>
  <dc:creator>Giorgio Mantovani</dc:creator>
  <cp:keywords/>
  <dc:description/>
  <cp:lastModifiedBy>Giorgio Mantovani</cp:lastModifiedBy>
  <cp:revision>235</cp:revision>
  <dcterms:created xsi:type="dcterms:W3CDTF">2019-04-12T11:26:00Z</dcterms:created>
  <dcterms:modified xsi:type="dcterms:W3CDTF">2022-09-25T15:19:49Z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